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Edu SA Beginner"/>
      <p:regular r:id="rId15"/>
      <p:bold r:id="rId16"/>
    </p:embeddedFont>
    <p:embeddedFont>
      <p:font typeface="DM Sans"/>
      <p:regular r:id="rId17"/>
      <p:bold r:id="rId18"/>
      <p:italic r:id="rId19"/>
      <p:boldItalic r:id="rId20"/>
    </p:embeddedFont>
    <p:embeddedFont>
      <p:font typeface="Open Sans"/>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DMSans-boldItalic.fntdata"/><Relationship Id="rId11" Type="http://schemas.openxmlformats.org/officeDocument/2006/relationships/slide" Target="slides/slide6.xml"/><Relationship Id="rId22" Type="http://schemas.openxmlformats.org/officeDocument/2006/relationships/font" Target="fonts/OpenSans-bold.fntdata"/><Relationship Id="rId10" Type="http://schemas.openxmlformats.org/officeDocument/2006/relationships/slide" Target="slides/slide5.xml"/><Relationship Id="rId21" Type="http://schemas.openxmlformats.org/officeDocument/2006/relationships/font" Target="fonts/OpenSans-regular.fntdata"/><Relationship Id="rId13" Type="http://schemas.openxmlformats.org/officeDocument/2006/relationships/slide" Target="slides/slide8.xml"/><Relationship Id="rId24" Type="http://schemas.openxmlformats.org/officeDocument/2006/relationships/font" Target="fonts/OpenSans-boldItalic.fntdata"/><Relationship Id="rId12" Type="http://schemas.openxmlformats.org/officeDocument/2006/relationships/slide" Target="slides/slide7.xml"/><Relationship Id="rId23" Type="http://schemas.openxmlformats.org/officeDocument/2006/relationships/font" Target="fonts/OpenSa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EduSABeginner-regular.fntdata"/><Relationship Id="rId14" Type="http://schemas.openxmlformats.org/officeDocument/2006/relationships/slide" Target="slides/slide9.xml"/><Relationship Id="rId17" Type="http://schemas.openxmlformats.org/officeDocument/2006/relationships/font" Target="fonts/DMSans-regular.fntdata"/><Relationship Id="rId16" Type="http://schemas.openxmlformats.org/officeDocument/2006/relationships/font" Target="fonts/EduSABeginner-bold.fntdata"/><Relationship Id="rId5" Type="http://schemas.openxmlformats.org/officeDocument/2006/relationships/notesMaster" Target="notesMasters/notesMaster1.xml"/><Relationship Id="rId19" Type="http://schemas.openxmlformats.org/officeDocument/2006/relationships/font" Target="fonts/DMSans-italic.fntdata"/><Relationship Id="rId6" Type="http://schemas.openxmlformats.org/officeDocument/2006/relationships/slide" Target="slides/slide1.xml"/><Relationship Id="rId18" Type="http://schemas.openxmlformats.org/officeDocument/2006/relationships/font" Target="fonts/DMSans-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297"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c32e555a25_0_201:notes"/>
          <p:cNvSpPr/>
          <p:nvPr>
            <p:ph idx="2" type="sldImg"/>
          </p:nvPr>
        </p:nvSpPr>
        <p:spPr>
          <a:xfrm>
            <a:off x="381297"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c32e555a25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Display for the class as they transition to this lesson. Explain that they'll be planning an imaginary road trip, but first, they have to learn how to find the better buy.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b99c349cd3_0_17:notes"/>
          <p:cNvSpPr/>
          <p:nvPr>
            <p:ph idx="2" type="sldImg"/>
          </p:nvPr>
        </p:nvSpPr>
        <p:spPr>
          <a:xfrm>
            <a:off x="381297"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b99c349cd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Pose the following problem to the class: You are shopping for your favorite sour gummy candy. A 12-ounce bag costs $5.16 while a 9-ounce bag costs $4.14. Which bag is the better buy? Explain that calculating a unit price for each bag will make it easier to compare the value of the two bags. In this case, since both bags contain a given number of ounces, the </a:t>
            </a:r>
            <a:r>
              <a:rPr b="1" lang="en" sz="1200">
                <a:solidFill>
                  <a:schemeClr val="dk1"/>
                </a:solidFill>
              </a:rPr>
              <a:t>unit price</a:t>
            </a:r>
            <a:r>
              <a:rPr lang="en" sz="1200">
                <a:solidFill>
                  <a:schemeClr val="dk1"/>
                </a:solidFill>
              </a:rPr>
              <a:t> will be the cost per ounce. Demonstrate that $5.16/12 = $.43 per ounce while $4.14/9 = $.46 per ounce, so the 12-ounce bag is the better buy. Point out that this is true even though the out-of-pocket cost of the larger bag is greater.</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Pose the following problem to the class: A regular 20-ounce bottle of your favorite sportsdrink costs $0.99 while a big 32-ounce bottle costs $1.99. Which is the better buy? Solve as a class. [Answer: $0.99/20 = $0.0495 per ounce while $1.99/32 = $0.062 per ounce, so the 20-ounce bottle is the better buy.] Your students may notice that $1.99 is about double $0.99 but 32 is not double 20, so you can actually determine the better buy without dividing. In other words, you could buy two 20-ounce bottles (and have 40 ounces) for about what you'd pay for the 32-ounce drink.</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Pose the following problem to the class: You can rent a hoverboard for $83.99 per day or $554.97 a week. Which is the better buy? Have students solve independently or in pairs and then check their answers. [Answer: $554.97/7 = $79.28 per day, so the weekly rental is the better buy.]</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b99c349cd3_0_3:notes"/>
          <p:cNvSpPr/>
          <p:nvPr>
            <p:ph idx="2" type="sldImg"/>
          </p:nvPr>
        </p:nvSpPr>
        <p:spPr>
          <a:xfrm>
            <a:off x="381297"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b99c349cd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Ask the class if they’ve seen merchandise “on sale” at stores and how the sales work. Establish that, in the case of percentage-off sales, the percentage off is multiplied by the original selling price to determine the amount of the </a:t>
            </a:r>
            <a:r>
              <a:rPr b="1" lang="en" sz="1200">
                <a:solidFill>
                  <a:schemeClr val="dk1"/>
                </a:solidFill>
              </a:rPr>
              <a:t>discount</a:t>
            </a:r>
            <a:r>
              <a:rPr lang="en" sz="1200">
                <a:solidFill>
                  <a:schemeClr val="dk1"/>
                </a:solidFill>
              </a:rPr>
              <a:t>. The discount is then subtracted from the original price to determine the new selling price.</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Pose the following problem to the class: A pair of sneakers originally costing $120 is selling for 30% off. What is the new selling price? Demonstrate converting 30% to the decimal .3 and multiplying it by $120 to determine a discount of $36. Then show calculating the selling price by subtracting the discount ($36) from the original price ($120) to get $84.</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Pose the following problem to the class: A vacuum-insulated water bottle originally costing $39 is selling for 25% off. What is the new selling price? Solve as a class. [Answer: $39 x 0.25 = $9.75. $39.00 - 9.75 = $29.25]</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Pose the following problem to the class: A blanket hoodie originally costing $69 is selling for 40% off. What is the new selling price? Have students solve independently or in pairs and then check their answers. [Answer: $69 x 0.4 = $27.60. $69.00 - 27.60 = $41.40]</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b99c349cd3_0_32:notes"/>
          <p:cNvSpPr/>
          <p:nvPr>
            <p:ph idx="2" type="sldImg"/>
          </p:nvPr>
        </p:nvSpPr>
        <p:spPr>
          <a:xfrm>
            <a:off x="381297"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b99c349cd3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Pose the following problem to the class: The two coffeehouses in town have live music and serve tasty drinks. One of them, Centerville Coffeehouse, charges $5 for admission and $2.75 for each drink. The other coffeehouse, Java &amp; Jive, charges $12 for admission but drinks are no extra charge. If you expect to drink three cups of coffee, which coffeehouse’s cost structure is the better buy?</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Explain that the cost at Centerville Coffeehouse is the $5 admission plus three drinks at $2.75 each ($8.25) for a total of $13.25. The cost at Java &amp; Jive is a flat $12, so Java &amp; Jive is the better buy. For either coffeehouse, there is an admission charge that doesn’t change, no matter how much coffee is consumed. This charge is considered a </a:t>
            </a:r>
            <a:r>
              <a:rPr b="1" lang="en" sz="1200">
                <a:solidFill>
                  <a:schemeClr val="dk1"/>
                </a:solidFill>
              </a:rPr>
              <a:t>fixed cost</a:t>
            </a:r>
            <a:r>
              <a:rPr lang="en" sz="1200">
                <a:solidFill>
                  <a:schemeClr val="dk1"/>
                </a:solidFill>
              </a:rPr>
              <a:t> because it doesn’t vary. The $2.75 cost per cup of coffee at Centerville </a:t>
            </a:r>
            <a:r>
              <a:rPr lang="en" sz="1200">
                <a:solidFill>
                  <a:schemeClr val="dk1"/>
                </a:solidFill>
              </a:rPr>
              <a:t>Coffeehouse’s</a:t>
            </a:r>
            <a:r>
              <a:rPr lang="en" sz="1200">
                <a:solidFill>
                  <a:schemeClr val="dk1"/>
                </a:solidFill>
              </a:rPr>
              <a:t> is considered a </a:t>
            </a:r>
            <a:r>
              <a:rPr b="1" lang="en" sz="1200">
                <a:solidFill>
                  <a:schemeClr val="dk1"/>
                </a:solidFill>
              </a:rPr>
              <a:t>variable cost</a:t>
            </a:r>
            <a:r>
              <a:rPr lang="en" sz="1200">
                <a:solidFill>
                  <a:schemeClr val="dk1"/>
                </a:solidFill>
              </a:rPr>
              <a:t> because it changes with the number of cups of coffee consumed.</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Ask the class if Centerville Coffeehouse could ever be the better buy. The correct answer is yes, if fewer than three cups of coffee are consumed. The admission charge of $5 plus two cups of coffee at $2.75 each ($5.50) equals $10.50, which is less than the $12 admission cost at Java Jive.</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b99c349cd3_0_41:notes"/>
          <p:cNvSpPr/>
          <p:nvPr>
            <p:ph idx="2" type="sldImg"/>
          </p:nvPr>
        </p:nvSpPr>
        <p:spPr>
          <a:xfrm>
            <a:off x="381297"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b99c349cd3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t>Explain to students that now they'll be using their new skills to find the better buy on an imaginary family road trip to the beach!</a:t>
            </a:r>
            <a:endParaRPr sz="1200"/>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b99c349cd3_0_67:notes"/>
          <p:cNvSpPr/>
          <p:nvPr>
            <p:ph idx="2" type="sldImg"/>
          </p:nvPr>
        </p:nvSpPr>
        <p:spPr>
          <a:xfrm>
            <a:off x="381297"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b99c349cd3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Have students do their work in journals or in their own copy of this Google slide deck. They can type their answers in the boxes provided. [Answers: 4. The 15- ounce size is $.27 per ounce and the 32-ounce size is $.26 per ounce, so the 32-ounce size is the better buy. 5. The six-pack of 16-ounce cans is a total of 96 ounces. $5.76/96 = $.06 per ounce. The 64-ounce bottle costs $2.56. $2.56/64 = $.04 per ounce, so the 64-ounce bottle is the better buy. 6. The regular size is 18 pieces for $1.98 or $.11 per piece ($1.98/18). The economy-size pack is 72 pieces for $5.94 and $5.94/72 = .0825 per piece, so the economy-size pack is the better buy.]</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c0492ce597_0_69:notes"/>
          <p:cNvSpPr/>
          <p:nvPr>
            <p:ph idx="2" type="sldImg"/>
          </p:nvPr>
        </p:nvSpPr>
        <p:spPr>
          <a:xfrm>
            <a:off x="381297"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c0492ce59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Have students do their work in journals or in their own copy of this Google slide deck. They can type their answers in the boxes provided. [Answers: 1. For an eightday rental, Sam’s would charge a fixed fee of $200 plus variable costs of $400 (8 days at $50 per day). $200 + $400 = $600, which is more than Harry’s cost of $500, so Harry offers the better buy. 2. For a five-day rental, Sam’s would charge $450 ($200 flat fee plus 5 days at $50) and Harry's would still charge $500, so Sam's is the better deal. 3. The cost of renting from Harry’s is $120 (4 bikes at a flat fee of $30). The cost of renting from Sam’s is $136 with per bike charges of $34 ($10 fee plus 8 days at $3 per day) times 4 bikes. So Harry’s has the better deal.]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b99c349cd3_0_84:notes"/>
          <p:cNvSpPr/>
          <p:nvPr>
            <p:ph idx="2" type="sldImg"/>
          </p:nvPr>
        </p:nvSpPr>
        <p:spPr>
          <a:xfrm>
            <a:off x="381297"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b99c349cd3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Have students do their work in journals or in their own copy of this Google slide deck. They can type their answers in the boxes provided. [Answers: 7. The usual rate for eight nights would be 8 times $125 or $1,000 in total. If Darren's offers a 27% discount, the discount would be .27 times $1,000 or $270 in all. You would pay $1,000 - $270 or $730 total. 8. Nights 1, 2, and 3 are full price; 3 times $150 = $450. 50% off a $150 rate equals $75. Five nights (nights 4, 5, 6, 7, and 8) times $75 equals $375. $450 + $375 = $825. 9. Eight nights at the usual rate would be $800 (8 nights times $100). If you paid $560, the amount of the discount is $240 ($800 - $560). The percentage discount is 240/800 = 30%. 10. Hannah's Houseboats is the most cost-effective.]</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b99c349cd3_0_103:notes"/>
          <p:cNvSpPr/>
          <p:nvPr>
            <p:ph idx="2" type="sldImg"/>
          </p:nvPr>
        </p:nvSpPr>
        <p:spPr>
          <a:xfrm>
            <a:off x="381297"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b99c349cd3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Read the questions to the class and have students respond in journals or in their own copy of this Google slide deck. [Possible answers: the price of individual tickets, the unit price of the family pass, the number of family members, the number of days of the trip, the number of days the family wants to spend at the amusement park vs. the beach.]</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4.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5.png"/><Relationship Id="rId4" Type="http://schemas.openxmlformats.org/officeDocument/2006/relationships/image" Target="../media/image19.png"/><Relationship Id="rId5" Type="http://schemas.openxmlformats.org/officeDocument/2006/relationships/image" Target="../media/image27.png"/><Relationship Id="rId6"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6.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1">
  <p:cSld name="TITLE_1_1">
    <p:bg>
      <p:bgPr>
        <a:solidFill>
          <a:srgbClr val="117788"/>
        </a:solidFill>
      </p:bgPr>
    </p:bg>
    <p:spTree>
      <p:nvGrpSpPr>
        <p:cNvPr id="6" name="Shape 6"/>
        <p:cNvGrpSpPr/>
        <p:nvPr/>
      </p:nvGrpSpPr>
      <p:grpSpPr>
        <a:xfrm>
          <a:off x="0" y="0"/>
          <a:ext cx="0" cy="0"/>
          <a:chOff x="0" y="0"/>
          <a:chExt cx="0" cy="0"/>
        </a:xfrm>
      </p:grpSpPr>
      <p:pic>
        <p:nvPicPr>
          <p:cNvPr id="7" name="Google Shape;7;p2"/>
          <p:cNvPicPr preferRelativeResize="0"/>
          <p:nvPr/>
        </p:nvPicPr>
        <p:blipFill>
          <a:blip r:embed="rId2">
            <a:alphaModFix/>
          </a:blip>
          <a:stretch>
            <a:fillRect/>
          </a:stretch>
        </p:blipFill>
        <p:spPr>
          <a:xfrm>
            <a:off x="4109530" y="3795299"/>
            <a:ext cx="924949" cy="832151"/>
          </a:xfrm>
          <a:prstGeom prst="rect">
            <a:avLst/>
          </a:prstGeom>
          <a:noFill/>
          <a:ln>
            <a:noFill/>
          </a:ln>
        </p:spPr>
      </p:pic>
      <p:pic>
        <p:nvPicPr>
          <p:cNvPr id="8" name="Google Shape;8;p2"/>
          <p:cNvPicPr preferRelativeResize="0"/>
          <p:nvPr/>
        </p:nvPicPr>
        <p:blipFill>
          <a:blip r:embed="rId3">
            <a:alphaModFix/>
          </a:blip>
          <a:stretch>
            <a:fillRect/>
          </a:stretch>
        </p:blipFill>
        <p:spPr>
          <a:xfrm>
            <a:off x="0" y="0"/>
            <a:ext cx="9143987" cy="51434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
  <p:cSld name="CUSTOM_3">
    <p:bg>
      <p:bgPr>
        <a:solidFill>
          <a:srgbClr val="117788"/>
        </a:solidFill>
      </p:bgPr>
    </p:bg>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12" y="0"/>
            <a:ext cx="9144003" cy="5143501"/>
          </a:xfrm>
          <a:prstGeom prst="rect">
            <a:avLst/>
          </a:prstGeom>
          <a:noFill/>
          <a:ln>
            <a:noFill/>
          </a:ln>
        </p:spPr>
      </p:pic>
      <p:sp>
        <p:nvSpPr>
          <p:cNvPr id="11" name="Google Shape;11;p3"/>
          <p:cNvSpPr/>
          <p:nvPr/>
        </p:nvSpPr>
        <p:spPr>
          <a:xfrm>
            <a:off x="3317400" y="1190025"/>
            <a:ext cx="2509200" cy="2000400"/>
          </a:xfrm>
          <a:prstGeom prst="round2SameRect">
            <a:avLst>
              <a:gd fmla="val 16667" name="adj1"/>
              <a:gd fmla="val 0" name="adj2"/>
            </a:avLst>
          </a:prstGeom>
          <a:solidFill>
            <a:srgbClr val="87C3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 name="Google Shape;12;p3"/>
          <p:cNvSpPr/>
          <p:nvPr/>
        </p:nvSpPr>
        <p:spPr>
          <a:xfrm>
            <a:off x="5979325" y="1190025"/>
            <a:ext cx="2509200" cy="2000400"/>
          </a:xfrm>
          <a:prstGeom prst="round2SameRect">
            <a:avLst>
              <a:gd fmla="val 16667" name="adj1"/>
              <a:gd fmla="val 0" name="adj2"/>
            </a:avLst>
          </a:prstGeom>
          <a:solidFill>
            <a:srgbClr val="87C3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 name="Google Shape;13;p3"/>
          <p:cNvSpPr/>
          <p:nvPr/>
        </p:nvSpPr>
        <p:spPr>
          <a:xfrm>
            <a:off x="655475" y="1190025"/>
            <a:ext cx="2509200" cy="2000400"/>
          </a:xfrm>
          <a:prstGeom prst="round2SameRect">
            <a:avLst>
              <a:gd fmla="val 16667" name="adj1"/>
              <a:gd fmla="val 0" name="adj2"/>
            </a:avLst>
          </a:prstGeom>
          <a:solidFill>
            <a:srgbClr val="87C3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 name="Google Shape;14;p3"/>
          <p:cNvSpPr/>
          <p:nvPr/>
        </p:nvSpPr>
        <p:spPr>
          <a:xfrm>
            <a:off x="563300" y="3189972"/>
            <a:ext cx="2672400" cy="1572300"/>
          </a:xfrm>
          <a:prstGeom prst="rect">
            <a:avLst/>
          </a:prstGeom>
          <a:solidFill>
            <a:schemeClr val="lt1"/>
          </a:solidFill>
          <a:ln cap="flat" cmpd="sng" w="9525">
            <a:solidFill>
              <a:srgbClr val="87C3C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 name="Google Shape;15;p3"/>
          <p:cNvSpPr/>
          <p:nvPr/>
        </p:nvSpPr>
        <p:spPr>
          <a:xfrm>
            <a:off x="3235800" y="3190468"/>
            <a:ext cx="2672400" cy="1572300"/>
          </a:xfrm>
          <a:prstGeom prst="rect">
            <a:avLst/>
          </a:prstGeom>
          <a:solidFill>
            <a:schemeClr val="lt1"/>
          </a:solidFill>
          <a:ln cap="flat" cmpd="sng" w="9525">
            <a:solidFill>
              <a:srgbClr val="87C3C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 name="Google Shape;16;p3"/>
          <p:cNvSpPr/>
          <p:nvPr/>
        </p:nvSpPr>
        <p:spPr>
          <a:xfrm>
            <a:off x="5908300" y="3189972"/>
            <a:ext cx="2672400" cy="1572300"/>
          </a:xfrm>
          <a:prstGeom prst="rect">
            <a:avLst/>
          </a:prstGeom>
          <a:solidFill>
            <a:schemeClr val="lt1"/>
          </a:solidFill>
          <a:ln cap="flat" cmpd="sng" w="9525">
            <a:solidFill>
              <a:srgbClr val="87C3C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 name="Google Shape;17;p3"/>
          <p:cNvSpPr txBox="1"/>
          <p:nvPr>
            <p:ph idx="1" type="subTitle"/>
          </p:nvPr>
        </p:nvSpPr>
        <p:spPr>
          <a:xfrm>
            <a:off x="3317400" y="3253364"/>
            <a:ext cx="2509200" cy="1439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sp>
        <p:nvSpPr>
          <p:cNvPr id="18" name="Google Shape;18;p3"/>
          <p:cNvSpPr txBox="1"/>
          <p:nvPr>
            <p:ph idx="2" type="subTitle"/>
          </p:nvPr>
        </p:nvSpPr>
        <p:spPr>
          <a:xfrm>
            <a:off x="5979325" y="3253364"/>
            <a:ext cx="2509200" cy="1439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sp>
        <p:nvSpPr>
          <p:cNvPr id="19" name="Google Shape;19;p3" title="Click to write your answer"/>
          <p:cNvSpPr/>
          <p:nvPr/>
        </p:nvSpPr>
        <p:spPr>
          <a:xfrm>
            <a:off x="1337550" y="313200"/>
            <a:ext cx="6468900" cy="7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chemeClr val="lt1"/>
                </a:solidFill>
                <a:latin typeface="Edu SA Beginner"/>
                <a:ea typeface="Edu SA Beginner"/>
                <a:cs typeface="Edu SA Beginner"/>
                <a:sym typeface="Edu SA Beginner"/>
              </a:rPr>
              <a:t>Calculating Unit Price</a:t>
            </a:r>
            <a:endParaRPr b="1" sz="3200">
              <a:solidFill>
                <a:schemeClr val="lt1"/>
              </a:solidFill>
              <a:latin typeface="Edu SA Beginner"/>
              <a:ea typeface="Edu SA Beginner"/>
              <a:cs typeface="Edu SA Beginner"/>
              <a:sym typeface="Edu SA Beginner"/>
            </a:endParaRPr>
          </a:p>
        </p:txBody>
      </p:sp>
      <p:sp>
        <p:nvSpPr>
          <p:cNvPr id="20" name="Google Shape;20;p3"/>
          <p:cNvSpPr txBox="1"/>
          <p:nvPr>
            <p:ph idx="3" type="subTitle"/>
          </p:nvPr>
        </p:nvSpPr>
        <p:spPr>
          <a:xfrm>
            <a:off x="655475" y="3252875"/>
            <a:ext cx="2509200" cy="1439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pic>
        <p:nvPicPr>
          <p:cNvPr id="21" name="Google Shape;21;p3"/>
          <p:cNvPicPr preferRelativeResize="0"/>
          <p:nvPr/>
        </p:nvPicPr>
        <p:blipFill>
          <a:blip r:embed="rId3">
            <a:alphaModFix/>
          </a:blip>
          <a:stretch>
            <a:fillRect/>
          </a:stretch>
        </p:blipFill>
        <p:spPr>
          <a:xfrm>
            <a:off x="879742" y="1312237"/>
            <a:ext cx="2155608" cy="1616699"/>
          </a:xfrm>
          <a:prstGeom prst="rect">
            <a:avLst/>
          </a:prstGeom>
          <a:noFill/>
          <a:ln>
            <a:noFill/>
          </a:ln>
        </p:spPr>
      </p:pic>
      <p:pic>
        <p:nvPicPr>
          <p:cNvPr id="22" name="Google Shape;22;p3"/>
          <p:cNvPicPr preferRelativeResize="0"/>
          <p:nvPr/>
        </p:nvPicPr>
        <p:blipFill>
          <a:blip r:embed="rId4">
            <a:alphaModFix/>
          </a:blip>
          <a:stretch>
            <a:fillRect/>
          </a:stretch>
        </p:blipFill>
        <p:spPr>
          <a:xfrm>
            <a:off x="6108650" y="1262262"/>
            <a:ext cx="2289549" cy="1717151"/>
          </a:xfrm>
          <a:prstGeom prst="rect">
            <a:avLst/>
          </a:prstGeom>
          <a:noFill/>
          <a:ln>
            <a:noFill/>
          </a:ln>
        </p:spPr>
      </p:pic>
      <p:pic>
        <p:nvPicPr>
          <p:cNvPr id="23" name="Google Shape;23;p3"/>
          <p:cNvPicPr preferRelativeResize="0"/>
          <p:nvPr/>
        </p:nvPicPr>
        <p:blipFill>
          <a:blip r:embed="rId5">
            <a:alphaModFix/>
          </a:blip>
          <a:stretch>
            <a:fillRect/>
          </a:stretch>
        </p:blipFill>
        <p:spPr>
          <a:xfrm>
            <a:off x="3427229" y="1293724"/>
            <a:ext cx="2289534" cy="17171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solidFill>
          <a:srgbClr val="117788"/>
        </a:solidFill>
      </p:bgPr>
    </p:bg>
    <p:spTree>
      <p:nvGrpSpPr>
        <p:cNvPr id="24"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12" y="0"/>
            <a:ext cx="9144003" cy="5143501"/>
          </a:xfrm>
          <a:prstGeom prst="rect">
            <a:avLst/>
          </a:prstGeom>
          <a:noFill/>
          <a:ln>
            <a:noFill/>
          </a:ln>
        </p:spPr>
      </p:pic>
      <p:sp>
        <p:nvSpPr>
          <p:cNvPr id="26" name="Google Shape;26;p4"/>
          <p:cNvSpPr/>
          <p:nvPr/>
        </p:nvSpPr>
        <p:spPr>
          <a:xfrm>
            <a:off x="5979325" y="1190025"/>
            <a:ext cx="2509200" cy="2000400"/>
          </a:xfrm>
          <a:prstGeom prst="round2SameRect">
            <a:avLst>
              <a:gd fmla="val 16667" name="adj1"/>
              <a:gd fmla="val 0" name="adj2"/>
            </a:avLst>
          </a:prstGeom>
          <a:solidFill>
            <a:srgbClr val="87C3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 name="Google Shape;27;p4"/>
          <p:cNvSpPr/>
          <p:nvPr/>
        </p:nvSpPr>
        <p:spPr>
          <a:xfrm>
            <a:off x="3317400" y="1190025"/>
            <a:ext cx="2509200" cy="2000400"/>
          </a:xfrm>
          <a:prstGeom prst="round2SameRect">
            <a:avLst>
              <a:gd fmla="val 16667" name="adj1"/>
              <a:gd fmla="val 0" name="adj2"/>
            </a:avLst>
          </a:prstGeom>
          <a:solidFill>
            <a:srgbClr val="87C3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 name="Google Shape;28;p4"/>
          <p:cNvSpPr/>
          <p:nvPr/>
        </p:nvSpPr>
        <p:spPr>
          <a:xfrm>
            <a:off x="655475" y="1190025"/>
            <a:ext cx="2509200" cy="2000400"/>
          </a:xfrm>
          <a:prstGeom prst="round2SameRect">
            <a:avLst>
              <a:gd fmla="val 16667" name="adj1"/>
              <a:gd fmla="val 0" name="adj2"/>
            </a:avLst>
          </a:prstGeom>
          <a:solidFill>
            <a:srgbClr val="87C3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 name="Google Shape;29;p4"/>
          <p:cNvSpPr/>
          <p:nvPr/>
        </p:nvSpPr>
        <p:spPr>
          <a:xfrm>
            <a:off x="563300" y="3189972"/>
            <a:ext cx="2672400" cy="1572300"/>
          </a:xfrm>
          <a:prstGeom prst="rect">
            <a:avLst/>
          </a:prstGeom>
          <a:solidFill>
            <a:schemeClr val="lt1"/>
          </a:solidFill>
          <a:ln cap="flat" cmpd="sng" w="9525">
            <a:solidFill>
              <a:srgbClr val="87C3C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 name="Google Shape;30;p4"/>
          <p:cNvSpPr/>
          <p:nvPr/>
        </p:nvSpPr>
        <p:spPr>
          <a:xfrm>
            <a:off x="3235800" y="3190468"/>
            <a:ext cx="2672400" cy="1572300"/>
          </a:xfrm>
          <a:prstGeom prst="rect">
            <a:avLst/>
          </a:prstGeom>
          <a:solidFill>
            <a:schemeClr val="lt1"/>
          </a:solidFill>
          <a:ln cap="flat" cmpd="sng" w="9525">
            <a:solidFill>
              <a:srgbClr val="87C3C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 name="Google Shape;31;p4"/>
          <p:cNvSpPr/>
          <p:nvPr/>
        </p:nvSpPr>
        <p:spPr>
          <a:xfrm>
            <a:off x="5908300" y="3189972"/>
            <a:ext cx="2672400" cy="1572300"/>
          </a:xfrm>
          <a:prstGeom prst="rect">
            <a:avLst/>
          </a:prstGeom>
          <a:solidFill>
            <a:schemeClr val="lt1"/>
          </a:solidFill>
          <a:ln cap="flat" cmpd="sng" w="9525">
            <a:solidFill>
              <a:srgbClr val="87C3C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 name="Google Shape;32;p4" title="Click to write your answer"/>
          <p:cNvSpPr/>
          <p:nvPr/>
        </p:nvSpPr>
        <p:spPr>
          <a:xfrm>
            <a:off x="1337550" y="313200"/>
            <a:ext cx="6468900" cy="75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chemeClr val="lt1"/>
                </a:solidFill>
                <a:latin typeface="Edu SA Beginner"/>
                <a:ea typeface="Edu SA Beginner"/>
                <a:cs typeface="Edu SA Beginner"/>
                <a:sym typeface="Edu SA Beginner"/>
              </a:rPr>
              <a:t>Calculating Discounts</a:t>
            </a:r>
            <a:endParaRPr b="1" sz="3200">
              <a:solidFill>
                <a:schemeClr val="lt1"/>
              </a:solidFill>
              <a:latin typeface="Edu SA Beginner"/>
              <a:ea typeface="Edu SA Beginner"/>
              <a:cs typeface="Edu SA Beginner"/>
              <a:sym typeface="Edu SA Beginner"/>
            </a:endParaRPr>
          </a:p>
        </p:txBody>
      </p:sp>
      <p:pic>
        <p:nvPicPr>
          <p:cNvPr id="33" name="Google Shape;33;p4"/>
          <p:cNvPicPr preferRelativeResize="0"/>
          <p:nvPr/>
        </p:nvPicPr>
        <p:blipFill>
          <a:blip r:embed="rId3">
            <a:alphaModFix/>
          </a:blip>
          <a:stretch>
            <a:fillRect/>
          </a:stretch>
        </p:blipFill>
        <p:spPr>
          <a:xfrm>
            <a:off x="6387500" y="1254650"/>
            <a:ext cx="1822950" cy="1822950"/>
          </a:xfrm>
          <a:prstGeom prst="rect">
            <a:avLst/>
          </a:prstGeom>
          <a:noFill/>
          <a:ln>
            <a:noFill/>
          </a:ln>
        </p:spPr>
      </p:pic>
      <p:pic>
        <p:nvPicPr>
          <p:cNvPr id="34" name="Google Shape;34;p4"/>
          <p:cNvPicPr preferRelativeResize="0"/>
          <p:nvPr/>
        </p:nvPicPr>
        <p:blipFill>
          <a:blip r:embed="rId4">
            <a:alphaModFix/>
          </a:blip>
          <a:stretch>
            <a:fillRect/>
          </a:stretch>
        </p:blipFill>
        <p:spPr>
          <a:xfrm>
            <a:off x="3729550" y="1293685"/>
            <a:ext cx="1684899" cy="1684928"/>
          </a:xfrm>
          <a:prstGeom prst="rect">
            <a:avLst/>
          </a:prstGeom>
          <a:noFill/>
          <a:ln>
            <a:noFill/>
          </a:ln>
        </p:spPr>
      </p:pic>
      <p:pic>
        <p:nvPicPr>
          <p:cNvPr id="35" name="Google Shape;35;p4"/>
          <p:cNvPicPr preferRelativeResize="0"/>
          <p:nvPr/>
        </p:nvPicPr>
        <p:blipFill>
          <a:blip r:embed="rId5">
            <a:alphaModFix/>
          </a:blip>
          <a:stretch>
            <a:fillRect/>
          </a:stretch>
        </p:blipFill>
        <p:spPr>
          <a:xfrm>
            <a:off x="1057050" y="1293675"/>
            <a:ext cx="1684899" cy="1684946"/>
          </a:xfrm>
          <a:prstGeom prst="rect">
            <a:avLst/>
          </a:prstGeom>
          <a:noFill/>
          <a:ln>
            <a:noFill/>
          </a:ln>
        </p:spPr>
      </p:pic>
      <p:sp>
        <p:nvSpPr>
          <p:cNvPr id="36" name="Google Shape;36;p4"/>
          <p:cNvSpPr txBox="1"/>
          <p:nvPr>
            <p:ph idx="1" type="subTitle"/>
          </p:nvPr>
        </p:nvSpPr>
        <p:spPr>
          <a:xfrm>
            <a:off x="3317400" y="3253364"/>
            <a:ext cx="2509200" cy="1439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sp>
        <p:nvSpPr>
          <p:cNvPr id="37" name="Google Shape;37;p4"/>
          <p:cNvSpPr txBox="1"/>
          <p:nvPr>
            <p:ph idx="2" type="subTitle"/>
          </p:nvPr>
        </p:nvSpPr>
        <p:spPr>
          <a:xfrm>
            <a:off x="5979325" y="3253364"/>
            <a:ext cx="2509200" cy="1439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sp>
        <p:nvSpPr>
          <p:cNvPr id="38" name="Google Shape;38;p4"/>
          <p:cNvSpPr txBox="1"/>
          <p:nvPr>
            <p:ph idx="3" type="subTitle"/>
          </p:nvPr>
        </p:nvSpPr>
        <p:spPr>
          <a:xfrm>
            <a:off x="655475" y="3252875"/>
            <a:ext cx="2509200" cy="1439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1">
  <p:cSld name="CUSTOM_1_2">
    <p:bg>
      <p:bgPr>
        <a:solidFill>
          <a:srgbClr val="117788"/>
        </a:solidFill>
      </p:bgPr>
    </p:bg>
    <p:spTree>
      <p:nvGrpSpPr>
        <p:cNvPr id="39" name="Shape 39"/>
        <p:cNvGrpSpPr/>
        <p:nvPr/>
      </p:nvGrpSpPr>
      <p:grpSpPr>
        <a:xfrm>
          <a:off x="0" y="0"/>
          <a:ext cx="0" cy="0"/>
          <a:chOff x="0" y="0"/>
          <a:chExt cx="0" cy="0"/>
        </a:xfrm>
      </p:grpSpPr>
      <p:pic>
        <p:nvPicPr>
          <p:cNvPr id="40" name="Google Shape;40;p5"/>
          <p:cNvPicPr preferRelativeResize="0"/>
          <p:nvPr/>
        </p:nvPicPr>
        <p:blipFill>
          <a:blip r:embed="rId2">
            <a:alphaModFix/>
          </a:blip>
          <a:stretch>
            <a:fillRect/>
          </a:stretch>
        </p:blipFill>
        <p:spPr>
          <a:xfrm>
            <a:off x="-12" y="0"/>
            <a:ext cx="9144003" cy="5143501"/>
          </a:xfrm>
          <a:prstGeom prst="rect">
            <a:avLst/>
          </a:prstGeom>
          <a:noFill/>
          <a:ln>
            <a:noFill/>
          </a:ln>
        </p:spPr>
      </p:pic>
      <p:sp>
        <p:nvSpPr>
          <p:cNvPr id="41" name="Google Shape;41;p5"/>
          <p:cNvSpPr/>
          <p:nvPr/>
        </p:nvSpPr>
        <p:spPr>
          <a:xfrm rot="-5400000">
            <a:off x="89938" y="1468025"/>
            <a:ext cx="3363000" cy="2949900"/>
          </a:xfrm>
          <a:prstGeom prst="round2SameRect">
            <a:avLst>
              <a:gd fmla="val 16667" name="adj1"/>
              <a:gd fmla="val 0" name="adj2"/>
            </a:avLst>
          </a:prstGeom>
          <a:solidFill>
            <a:srgbClr val="87C3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 name="Google Shape;42;p5"/>
          <p:cNvSpPr/>
          <p:nvPr/>
        </p:nvSpPr>
        <p:spPr>
          <a:xfrm rot="5400000">
            <a:off x="5792688" y="1468025"/>
            <a:ext cx="3363000" cy="2949900"/>
          </a:xfrm>
          <a:prstGeom prst="round2SameRect">
            <a:avLst>
              <a:gd fmla="val 16667" name="adj1"/>
              <a:gd fmla="val 0" name="adj2"/>
            </a:avLst>
          </a:prstGeom>
          <a:solidFill>
            <a:srgbClr val="87C3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 name="Google Shape;43;p5"/>
          <p:cNvSpPr/>
          <p:nvPr/>
        </p:nvSpPr>
        <p:spPr>
          <a:xfrm>
            <a:off x="3254975" y="1131425"/>
            <a:ext cx="2735700" cy="3623100"/>
          </a:xfrm>
          <a:prstGeom prst="rect">
            <a:avLst/>
          </a:prstGeom>
          <a:solidFill>
            <a:schemeClr val="lt1"/>
          </a:solidFill>
          <a:ln cap="flat" cmpd="sng" w="9525">
            <a:solidFill>
              <a:srgbClr val="87C3C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 name="Google Shape;44;p5"/>
          <p:cNvSpPr txBox="1"/>
          <p:nvPr>
            <p:ph idx="1" type="subTitle"/>
          </p:nvPr>
        </p:nvSpPr>
        <p:spPr>
          <a:xfrm>
            <a:off x="3361350" y="1265825"/>
            <a:ext cx="2522700" cy="3363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sp>
        <p:nvSpPr>
          <p:cNvPr id="45" name="Google Shape;45;p5" title="Click to write your answer"/>
          <p:cNvSpPr/>
          <p:nvPr/>
        </p:nvSpPr>
        <p:spPr>
          <a:xfrm>
            <a:off x="1337550" y="313200"/>
            <a:ext cx="6468900" cy="7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chemeClr val="lt1"/>
                </a:solidFill>
                <a:latin typeface="Edu SA Beginner"/>
                <a:ea typeface="Edu SA Beginner"/>
                <a:cs typeface="Edu SA Beginner"/>
                <a:sym typeface="Edu SA Beginner"/>
              </a:rPr>
              <a:t>Fixed and Variable Costs</a:t>
            </a:r>
            <a:endParaRPr b="1" sz="3200">
              <a:solidFill>
                <a:schemeClr val="lt1"/>
              </a:solidFill>
              <a:latin typeface="Edu SA Beginner"/>
              <a:ea typeface="Edu SA Beginner"/>
              <a:cs typeface="Edu SA Beginner"/>
              <a:sym typeface="Edu SA Beginner"/>
            </a:endParaRPr>
          </a:p>
        </p:txBody>
      </p:sp>
      <p:pic>
        <p:nvPicPr>
          <p:cNvPr id="46" name="Google Shape;46;p5"/>
          <p:cNvPicPr preferRelativeResize="0"/>
          <p:nvPr/>
        </p:nvPicPr>
        <p:blipFill>
          <a:blip r:embed="rId3">
            <a:alphaModFix/>
          </a:blip>
          <a:stretch>
            <a:fillRect/>
          </a:stretch>
        </p:blipFill>
        <p:spPr>
          <a:xfrm>
            <a:off x="606875" y="1324188"/>
            <a:ext cx="2435175" cy="3246876"/>
          </a:xfrm>
          <a:prstGeom prst="rect">
            <a:avLst/>
          </a:prstGeom>
          <a:noFill/>
          <a:ln>
            <a:noFill/>
          </a:ln>
        </p:spPr>
      </p:pic>
      <p:pic>
        <p:nvPicPr>
          <p:cNvPr id="47" name="Google Shape;47;p5"/>
          <p:cNvPicPr preferRelativeResize="0"/>
          <p:nvPr/>
        </p:nvPicPr>
        <p:blipFill>
          <a:blip r:embed="rId4">
            <a:alphaModFix/>
          </a:blip>
          <a:stretch>
            <a:fillRect/>
          </a:stretch>
        </p:blipFill>
        <p:spPr>
          <a:xfrm>
            <a:off x="5738048" y="1814225"/>
            <a:ext cx="3510351" cy="26327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1">
  <p:cSld name="CUSTOM_1_1_2">
    <p:bg>
      <p:bgPr>
        <a:solidFill>
          <a:srgbClr val="117788"/>
        </a:solidFill>
      </p:bgPr>
    </p:bg>
    <p:spTree>
      <p:nvGrpSpPr>
        <p:cNvPr id="48" name="Shape 48"/>
        <p:cNvGrpSpPr/>
        <p:nvPr/>
      </p:nvGrpSpPr>
      <p:grpSpPr>
        <a:xfrm>
          <a:off x="0" y="0"/>
          <a:ext cx="0" cy="0"/>
          <a:chOff x="0" y="0"/>
          <a:chExt cx="0" cy="0"/>
        </a:xfrm>
      </p:grpSpPr>
      <p:sp>
        <p:nvSpPr>
          <p:cNvPr id="49" name="Google Shape;49;p6" title="Click to write your answer"/>
          <p:cNvSpPr/>
          <p:nvPr/>
        </p:nvSpPr>
        <p:spPr>
          <a:xfrm>
            <a:off x="1337550" y="1527500"/>
            <a:ext cx="6468900" cy="10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700">
                <a:solidFill>
                  <a:schemeClr val="lt1"/>
                </a:solidFill>
                <a:latin typeface="Edu SA Beginner"/>
                <a:ea typeface="Edu SA Beginner"/>
                <a:cs typeface="Edu SA Beginner"/>
                <a:sym typeface="Edu SA Beginner"/>
              </a:rPr>
              <a:t>Now that you know how to find the better buy, let’s take this on the road!</a:t>
            </a:r>
            <a:endParaRPr b="1" sz="2700">
              <a:solidFill>
                <a:schemeClr val="lt1"/>
              </a:solidFill>
              <a:latin typeface="Edu SA Beginner"/>
              <a:ea typeface="Edu SA Beginner"/>
              <a:cs typeface="Edu SA Beginner"/>
              <a:sym typeface="Edu SA Beginner"/>
            </a:endParaRPr>
          </a:p>
        </p:txBody>
      </p:sp>
      <p:pic>
        <p:nvPicPr>
          <p:cNvPr id="50" name="Google Shape;50;p6"/>
          <p:cNvPicPr preferRelativeResize="0"/>
          <p:nvPr/>
        </p:nvPicPr>
        <p:blipFill>
          <a:blip r:embed="rId2">
            <a:alphaModFix/>
          </a:blip>
          <a:stretch>
            <a:fillRect/>
          </a:stretch>
        </p:blipFill>
        <p:spPr>
          <a:xfrm>
            <a:off x="3224000" y="2222525"/>
            <a:ext cx="2695999" cy="2695999"/>
          </a:xfrm>
          <a:prstGeom prst="rect">
            <a:avLst/>
          </a:prstGeom>
          <a:noFill/>
          <a:ln>
            <a:noFill/>
          </a:ln>
        </p:spPr>
      </p:pic>
      <p:pic>
        <p:nvPicPr>
          <p:cNvPr id="51" name="Google Shape;51;p6"/>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p:cSld name="CUSTOM_1_1_1_2">
    <p:bg>
      <p:bgPr>
        <a:solidFill>
          <a:srgbClr val="117788"/>
        </a:solidFill>
      </p:bgPr>
    </p:bg>
    <p:spTree>
      <p:nvGrpSpPr>
        <p:cNvPr id="52" name="Shape 52"/>
        <p:cNvGrpSpPr/>
        <p:nvPr/>
      </p:nvGrpSpPr>
      <p:grpSpPr>
        <a:xfrm>
          <a:off x="0" y="0"/>
          <a:ext cx="0" cy="0"/>
          <a:chOff x="0" y="0"/>
          <a:chExt cx="0" cy="0"/>
        </a:xfrm>
      </p:grpSpPr>
      <p:sp>
        <p:nvSpPr>
          <p:cNvPr id="53" name="Google Shape;53;p7"/>
          <p:cNvSpPr/>
          <p:nvPr/>
        </p:nvSpPr>
        <p:spPr>
          <a:xfrm>
            <a:off x="357275" y="1251125"/>
            <a:ext cx="5465100" cy="3659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 name="Google Shape;54;p7"/>
          <p:cNvSpPr txBox="1"/>
          <p:nvPr>
            <p:ph idx="1" type="subTitle"/>
          </p:nvPr>
        </p:nvSpPr>
        <p:spPr>
          <a:xfrm>
            <a:off x="694850" y="1926325"/>
            <a:ext cx="4878000" cy="564600"/>
          </a:xfrm>
          <a:prstGeom prst="rect">
            <a:avLst/>
          </a:prstGeom>
          <a:no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sp>
        <p:nvSpPr>
          <p:cNvPr id="55" name="Google Shape;55;p7"/>
          <p:cNvSpPr txBox="1"/>
          <p:nvPr>
            <p:ph idx="2" type="subTitle"/>
          </p:nvPr>
        </p:nvSpPr>
        <p:spPr>
          <a:xfrm>
            <a:off x="694913" y="2858363"/>
            <a:ext cx="4878000" cy="564600"/>
          </a:xfrm>
          <a:prstGeom prst="rect">
            <a:avLst/>
          </a:prstGeom>
          <a:no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sp>
        <p:nvSpPr>
          <p:cNvPr id="56" name="Google Shape;56;p7"/>
          <p:cNvSpPr txBox="1"/>
          <p:nvPr>
            <p:ph idx="3" type="subTitle"/>
          </p:nvPr>
        </p:nvSpPr>
        <p:spPr>
          <a:xfrm>
            <a:off x="694925" y="4095225"/>
            <a:ext cx="4878000" cy="564600"/>
          </a:xfrm>
          <a:prstGeom prst="rect">
            <a:avLst/>
          </a:prstGeom>
          <a:no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sp>
        <p:nvSpPr>
          <p:cNvPr id="57" name="Google Shape;57;p7" title="Click to write your answer"/>
          <p:cNvSpPr/>
          <p:nvPr/>
        </p:nvSpPr>
        <p:spPr>
          <a:xfrm>
            <a:off x="596702" y="1330492"/>
            <a:ext cx="5001600" cy="5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DM Sans"/>
                <a:ea typeface="DM Sans"/>
                <a:cs typeface="DM Sans"/>
                <a:sym typeface="DM Sans"/>
              </a:rPr>
              <a:t>To reduce wear and tear on the family vehicle, you decide to rent a car. Happy Harry’s Rentals has a $500 fee for any rental up to eight days. Smilin’ Sam’s Rentals offers the same car for $200 plus $50 per day. Which deal is better?</a:t>
            </a:r>
            <a:endParaRPr sz="1000">
              <a:solidFill>
                <a:schemeClr val="dk1"/>
              </a:solidFill>
              <a:latin typeface="DM Sans"/>
              <a:ea typeface="DM Sans"/>
              <a:cs typeface="DM Sans"/>
              <a:sym typeface="DM Sans"/>
            </a:endParaRPr>
          </a:p>
          <a:p>
            <a:pPr indent="0" lvl="0" marL="0" rtl="0" algn="l">
              <a:lnSpc>
                <a:spcPct val="115000"/>
              </a:lnSpc>
              <a:spcBef>
                <a:spcPts val="0"/>
              </a:spcBef>
              <a:spcAft>
                <a:spcPts val="0"/>
              </a:spcAft>
              <a:buNone/>
            </a:pPr>
            <a:r>
              <a:t/>
            </a:r>
            <a:endParaRPr sz="1000">
              <a:solidFill>
                <a:schemeClr val="dk1"/>
              </a:solidFill>
              <a:latin typeface="DM Sans"/>
              <a:ea typeface="DM Sans"/>
              <a:cs typeface="DM Sans"/>
              <a:sym typeface="DM Sans"/>
            </a:endParaRPr>
          </a:p>
        </p:txBody>
      </p:sp>
      <p:sp>
        <p:nvSpPr>
          <p:cNvPr id="58" name="Google Shape;58;p7" title="Click to write your answer"/>
          <p:cNvSpPr/>
          <p:nvPr/>
        </p:nvSpPr>
        <p:spPr>
          <a:xfrm>
            <a:off x="596702" y="2560976"/>
            <a:ext cx="5001600" cy="4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DM Sans"/>
                <a:ea typeface="DM Sans"/>
                <a:cs typeface="DM Sans"/>
                <a:sym typeface="DM Sans"/>
              </a:rPr>
              <a:t>If you decide to rent a car for five days, which deal is better?</a:t>
            </a:r>
            <a:endParaRPr sz="1000">
              <a:solidFill>
                <a:schemeClr val="dk1"/>
              </a:solidFill>
              <a:latin typeface="DM Sans"/>
              <a:ea typeface="DM Sans"/>
              <a:cs typeface="DM Sans"/>
              <a:sym typeface="DM Sans"/>
            </a:endParaRPr>
          </a:p>
          <a:p>
            <a:pPr indent="0" lvl="0" marL="0" rtl="0" algn="l">
              <a:spcBef>
                <a:spcPts val="0"/>
              </a:spcBef>
              <a:spcAft>
                <a:spcPts val="0"/>
              </a:spcAft>
              <a:buNone/>
            </a:pPr>
            <a:r>
              <a:t/>
            </a:r>
            <a:endParaRPr sz="1000">
              <a:solidFill>
                <a:schemeClr val="dk1"/>
              </a:solidFill>
              <a:latin typeface="DM Sans"/>
              <a:ea typeface="DM Sans"/>
              <a:cs typeface="DM Sans"/>
              <a:sym typeface="DM Sans"/>
            </a:endParaRPr>
          </a:p>
        </p:txBody>
      </p:sp>
      <p:sp>
        <p:nvSpPr>
          <p:cNvPr id="59" name="Google Shape;59;p7" title="Click to write your answer"/>
          <p:cNvSpPr/>
          <p:nvPr/>
        </p:nvSpPr>
        <p:spPr>
          <a:xfrm>
            <a:off x="596700" y="3489575"/>
            <a:ext cx="5001600" cy="6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DM Sans"/>
                <a:ea typeface="DM Sans"/>
                <a:cs typeface="DM Sans"/>
                <a:sym typeface="DM Sans"/>
              </a:rPr>
              <a:t>Both Harry’s and Sam’s offer bikes for your family of four to rent. For eight days, Harry’s charges a flat fee of $30 per bike. Sam’s has a processing charge of $10 per bike, and then charges $3 per day per bike. Which is the better deal?</a:t>
            </a:r>
            <a:endParaRPr sz="1000">
              <a:solidFill>
                <a:schemeClr val="dk1"/>
              </a:solidFill>
              <a:latin typeface="DM Sans"/>
              <a:ea typeface="DM Sans"/>
              <a:cs typeface="DM Sans"/>
              <a:sym typeface="DM Sans"/>
            </a:endParaRPr>
          </a:p>
          <a:p>
            <a:pPr indent="0" lvl="0" marL="0" rtl="0" algn="l">
              <a:spcBef>
                <a:spcPts val="0"/>
              </a:spcBef>
              <a:spcAft>
                <a:spcPts val="0"/>
              </a:spcAft>
              <a:buNone/>
            </a:pPr>
            <a:r>
              <a:t/>
            </a:r>
            <a:endParaRPr sz="1000">
              <a:solidFill>
                <a:schemeClr val="dk1"/>
              </a:solidFill>
              <a:latin typeface="DM Sans"/>
              <a:ea typeface="DM Sans"/>
              <a:cs typeface="DM Sans"/>
              <a:sym typeface="DM Sans"/>
            </a:endParaRPr>
          </a:p>
        </p:txBody>
      </p:sp>
      <p:pic>
        <p:nvPicPr>
          <p:cNvPr id="60" name="Google Shape;60;p7"/>
          <p:cNvPicPr preferRelativeResize="0"/>
          <p:nvPr/>
        </p:nvPicPr>
        <p:blipFill>
          <a:blip r:embed="rId2">
            <a:alphaModFix/>
          </a:blip>
          <a:stretch>
            <a:fillRect/>
          </a:stretch>
        </p:blipFill>
        <p:spPr>
          <a:xfrm>
            <a:off x="6285600" y="1056208"/>
            <a:ext cx="2304826" cy="2304826"/>
          </a:xfrm>
          <a:prstGeom prst="rect">
            <a:avLst/>
          </a:prstGeom>
          <a:noFill/>
          <a:ln>
            <a:noFill/>
          </a:ln>
        </p:spPr>
      </p:pic>
      <p:pic>
        <p:nvPicPr>
          <p:cNvPr id="61" name="Google Shape;61;p7"/>
          <p:cNvPicPr preferRelativeResize="0"/>
          <p:nvPr/>
        </p:nvPicPr>
        <p:blipFill>
          <a:blip r:embed="rId3">
            <a:alphaModFix/>
          </a:blip>
          <a:stretch>
            <a:fillRect/>
          </a:stretch>
        </p:blipFill>
        <p:spPr>
          <a:xfrm>
            <a:off x="0" y="-10641"/>
            <a:ext cx="9144003" cy="1067098"/>
          </a:xfrm>
          <a:prstGeom prst="rect">
            <a:avLst/>
          </a:prstGeom>
          <a:noFill/>
          <a:ln>
            <a:noFill/>
          </a:ln>
        </p:spPr>
      </p:pic>
      <p:pic>
        <p:nvPicPr>
          <p:cNvPr id="62" name="Google Shape;62;p7"/>
          <p:cNvPicPr preferRelativeResize="0"/>
          <p:nvPr/>
        </p:nvPicPr>
        <p:blipFill>
          <a:blip r:embed="rId4">
            <a:alphaModFix/>
          </a:blip>
          <a:stretch>
            <a:fillRect/>
          </a:stretch>
        </p:blipFill>
        <p:spPr>
          <a:xfrm>
            <a:off x="0" y="75916"/>
            <a:ext cx="9144003" cy="884039"/>
          </a:xfrm>
          <a:prstGeom prst="rect">
            <a:avLst/>
          </a:prstGeom>
          <a:noFill/>
          <a:ln>
            <a:noFill/>
          </a:ln>
        </p:spPr>
      </p:pic>
      <p:pic>
        <p:nvPicPr>
          <p:cNvPr id="63" name="Google Shape;63;p7"/>
          <p:cNvPicPr preferRelativeResize="0"/>
          <p:nvPr/>
        </p:nvPicPr>
        <p:blipFill>
          <a:blip r:embed="rId5">
            <a:alphaModFix/>
          </a:blip>
          <a:stretch>
            <a:fillRect/>
          </a:stretch>
        </p:blipFill>
        <p:spPr>
          <a:xfrm>
            <a:off x="6216530" y="2896563"/>
            <a:ext cx="2442957" cy="183222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1">
  <p:cSld name="CUSTOM_1_1_1_1_2">
    <p:bg>
      <p:bgPr>
        <a:solidFill>
          <a:srgbClr val="117788"/>
        </a:solidFill>
      </p:bgPr>
    </p:bg>
    <p:spTree>
      <p:nvGrpSpPr>
        <p:cNvPr id="64" name="Shape 64"/>
        <p:cNvGrpSpPr/>
        <p:nvPr/>
      </p:nvGrpSpPr>
      <p:grpSpPr>
        <a:xfrm>
          <a:off x="0" y="0"/>
          <a:ext cx="0" cy="0"/>
          <a:chOff x="0" y="0"/>
          <a:chExt cx="0" cy="0"/>
        </a:xfrm>
      </p:grpSpPr>
      <p:pic>
        <p:nvPicPr>
          <p:cNvPr id="65" name="Google Shape;65;p8"/>
          <p:cNvPicPr preferRelativeResize="0"/>
          <p:nvPr/>
        </p:nvPicPr>
        <p:blipFill>
          <a:blip r:embed="rId2">
            <a:alphaModFix/>
          </a:blip>
          <a:stretch>
            <a:fillRect/>
          </a:stretch>
        </p:blipFill>
        <p:spPr>
          <a:xfrm>
            <a:off x="0" y="-10641"/>
            <a:ext cx="9144003" cy="1067098"/>
          </a:xfrm>
          <a:prstGeom prst="rect">
            <a:avLst/>
          </a:prstGeom>
          <a:noFill/>
          <a:ln>
            <a:noFill/>
          </a:ln>
        </p:spPr>
      </p:pic>
      <p:sp>
        <p:nvSpPr>
          <p:cNvPr id="66" name="Google Shape;66;p8"/>
          <p:cNvSpPr/>
          <p:nvPr/>
        </p:nvSpPr>
        <p:spPr>
          <a:xfrm>
            <a:off x="357275" y="1251125"/>
            <a:ext cx="5465100" cy="3659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 name="Google Shape;67;p8" title="Click to write your answer"/>
          <p:cNvSpPr/>
          <p:nvPr/>
        </p:nvSpPr>
        <p:spPr>
          <a:xfrm>
            <a:off x="589025" y="1420584"/>
            <a:ext cx="5001600" cy="56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DM Sans"/>
                <a:ea typeface="DM Sans"/>
                <a:cs typeface="DM Sans"/>
                <a:sym typeface="DM Sans"/>
              </a:rPr>
              <a:t>Your favorite snack, a bag of peanut butter pretzels, is available in a 15-ounce size for $4.05. The 32-ounce size sells for $8.32. Which size is the better buy?</a:t>
            </a:r>
            <a:endParaRPr sz="1000">
              <a:solidFill>
                <a:schemeClr val="dk1"/>
              </a:solidFill>
              <a:latin typeface="DM Sans"/>
              <a:ea typeface="DM Sans"/>
              <a:cs typeface="DM Sans"/>
              <a:sym typeface="DM Sans"/>
            </a:endParaRPr>
          </a:p>
        </p:txBody>
      </p:sp>
      <p:sp>
        <p:nvSpPr>
          <p:cNvPr id="68" name="Google Shape;68;p8" title="Click to write your answer"/>
          <p:cNvSpPr/>
          <p:nvPr/>
        </p:nvSpPr>
        <p:spPr>
          <a:xfrm>
            <a:off x="589025" y="2527520"/>
            <a:ext cx="5001600" cy="40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DM Sans"/>
                <a:ea typeface="DM Sans"/>
                <a:cs typeface="DM Sans"/>
                <a:sym typeface="DM Sans"/>
              </a:rPr>
              <a:t>You’re getting thirsty! You can buy a six-pack of 16-ounce cans of juice for $5.76 or the 64-ounce bottle for $2.56. Which is the better buy?</a:t>
            </a:r>
            <a:endParaRPr sz="1000">
              <a:solidFill>
                <a:schemeClr val="dk1"/>
              </a:solidFill>
              <a:latin typeface="DM Sans"/>
              <a:ea typeface="DM Sans"/>
              <a:cs typeface="DM Sans"/>
              <a:sym typeface="DM Sans"/>
            </a:endParaRPr>
          </a:p>
          <a:p>
            <a:pPr indent="0" lvl="0" marL="0" rtl="0" algn="l">
              <a:spcBef>
                <a:spcPts val="0"/>
              </a:spcBef>
              <a:spcAft>
                <a:spcPts val="0"/>
              </a:spcAft>
              <a:buNone/>
            </a:pPr>
            <a:r>
              <a:t/>
            </a:r>
            <a:endParaRPr sz="1000">
              <a:solidFill>
                <a:schemeClr val="dk1"/>
              </a:solidFill>
              <a:latin typeface="DM Sans"/>
              <a:ea typeface="DM Sans"/>
              <a:cs typeface="DM Sans"/>
              <a:sym typeface="DM Sans"/>
            </a:endParaRPr>
          </a:p>
        </p:txBody>
      </p:sp>
      <p:sp>
        <p:nvSpPr>
          <p:cNvPr id="69" name="Google Shape;69;p8" title="Click to write your answer"/>
          <p:cNvSpPr/>
          <p:nvPr/>
        </p:nvSpPr>
        <p:spPr>
          <a:xfrm>
            <a:off x="589025" y="3610263"/>
            <a:ext cx="5001600" cy="40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DM Sans"/>
                <a:ea typeface="DM Sans"/>
                <a:cs typeface="DM Sans"/>
                <a:sym typeface="DM Sans"/>
              </a:rPr>
              <a:t>The regular-size pack of chocolate clusters is 18 pieces for $1.98. The economy size is 72 pieces for $5.94. Which is the better buy?</a:t>
            </a:r>
            <a:endParaRPr sz="1000">
              <a:solidFill>
                <a:schemeClr val="dk1"/>
              </a:solidFill>
              <a:latin typeface="DM Sans"/>
              <a:ea typeface="DM Sans"/>
              <a:cs typeface="DM Sans"/>
              <a:sym typeface="DM Sans"/>
            </a:endParaRPr>
          </a:p>
          <a:p>
            <a:pPr indent="0" lvl="0" marL="0" rtl="0" algn="l">
              <a:spcBef>
                <a:spcPts val="0"/>
              </a:spcBef>
              <a:spcAft>
                <a:spcPts val="0"/>
              </a:spcAft>
              <a:buNone/>
            </a:pPr>
            <a:r>
              <a:t/>
            </a:r>
            <a:endParaRPr sz="1000">
              <a:solidFill>
                <a:schemeClr val="dk1"/>
              </a:solidFill>
              <a:latin typeface="DM Sans"/>
              <a:ea typeface="DM Sans"/>
              <a:cs typeface="DM Sans"/>
              <a:sym typeface="DM Sans"/>
            </a:endParaRPr>
          </a:p>
        </p:txBody>
      </p:sp>
      <p:sp>
        <p:nvSpPr>
          <p:cNvPr id="70" name="Google Shape;70;p8"/>
          <p:cNvSpPr txBox="1"/>
          <p:nvPr>
            <p:ph idx="1" type="subTitle"/>
          </p:nvPr>
        </p:nvSpPr>
        <p:spPr>
          <a:xfrm>
            <a:off x="694850" y="1926325"/>
            <a:ext cx="4878000" cy="564600"/>
          </a:xfrm>
          <a:prstGeom prst="rect">
            <a:avLst/>
          </a:prstGeom>
          <a:no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sp>
        <p:nvSpPr>
          <p:cNvPr id="71" name="Google Shape;71;p8"/>
          <p:cNvSpPr txBox="1"/>
          <p:nvPr>
            <p:ph idx="2" type="subTitle"/>
          </p:nvPr>
        </p:nvSpPr>
        <p:spPr>
          <a:xfrm>
            <a:off x="694913" y="3010763"/>
            <a:ext cx="4878000" cy="564600"/>
          </a:xfrm>
          <a:prstGeom prst="rect">
            <a:avLst/>
          </a:prstGeom>
          <a:no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sp>
        <p:nvSpPr>
          <p:cNvPr id="72" name="Google Shape;72;p8"/>
          <p:cNvSpPr txBox="1"/>
          <p:nvPr>
            <p:ph idx="3" type="subTitle"/>
          </p:nvPr>
        </p:nvSpPr>
        <p:spPr>
          <a:xfrm>
            <a:off x="694925" y="4095225"/>
            <a:ext cx="4878000" cy="564600"/>
          </a:xfrm>
          <a:prstGeom prst="rect">
            <a:avLst/>
          </a:prstGeom>
          <a:no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pic>
        <p:nvPicPr>
          <p:cNvPr id="73" name="Google Shape;73;p8"/>
          <p:cNvPicPr preferRelativeResize="0"/>
          <p:nvPr/>
        </p:nvPicPr>
        <p:blipFill>
          <a:blip r:embed="rId3">
            <a:alphaModFix/>
          </a:blip>
          <a:stretch>
            <a:fillRect/>
          </a:stretch>
        </p:blipFill>
        <p:spPr>
          <a:xfrm>
            <a:off x="7101500" y="3545025"/>
            <a:ext cx="1455750" cy="1455750"/>
          </a:xfrm>
          <a:prstGeom prst="rect">
            <a:avLst/>
          </a:prstGeom>
          <a:noFill/>
          <a:ln>
            <a:noFill/>
          </a:ln>
        </p:spPr>
      </p:pic>
      <p:pic>
        <p:nvPicPr>
          <p:cNvPr id="74" name="Google Shape;74;p8"/>
          <p:cNvPicPr preferRelativeResize="0"/>
          <p:nvPr/>
        </p:nvPicPr>
        <p:blipFill>
          <a:blip r:embed="rId4">
            <a:alphaModFix/>
          </a:blip>
          <a:stretch>
            <a:fillRect/>
          </a:stretch>
        </p:blipFill>
        <p:spPr>
          <a:xfrm>
            <a:off x="7420300" y="993625"/>
            <a:ext cx="1455750" cy="1455750"/>
          </a:xfrm>
          <a:prstGeom prst="rect">
            <a:avLst/>
          </a:prstGeom>
          <a:noFill/>
          <a:ln>
            <a:noFill/>
          </a:ln>
        </p:spPr>
      </p:pic>
      <p:pic>
        <p:nvPicPr>
          <p:cNvPr id="75" name="Google Shape;75;p8"/>
          <p:cNvPicPr preferRelativeResize="0"/>
          <p:nvPr/>
        </p:nvPicPr>
        <p:blipFill>
          <a:blip r:embed="rId5">
            <a:alphaModFix/>
          </a:blip>
          <a:stretch>
            <a:fillRect/>
          </a:stretch>
        </p:blipFill>
        <p:spPr>
          <a:xfrm>
            <a:off x="6056150" y="1832775"/>
            <a:ext cx="2009526" cy="2009526"/>
          </a:xfrm>
          <a:prstGeom prst="rect">
            <a:avLst/>
          </a:prstGeom>
          <a:noFill/>
          <a:ln>
            <a:noFill/>
          </a:ln>
        </p:spPr>
      </p:pic>
      <p:pic>
        <p:nvPicPr>
          <p:cNvPr id="76" name="Google Shape;76;p8"/>
          <p:cNvPicPr preferRelativeResize="0"/>
          <p:nvPr/>
        </p:nvPicPr>
        <p:blipFill rotWithShape="1">
          <a:blip r:embed="rId6">
            <a:alphaModFix/>
          </a:blip>
          <a:srcRect b="-6050" l="0" r="0" t="6050"/>
          <a:stretch/>
        </p:blipFill>
        <p:spPr>
          <a:xfrm>
            <a:off x="0" y="-37242"/>
            <a:ext cx="9144003" cy="125908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1">
  <p:cSld name="CUSTOM_1_1_1_1_1_2">
    <p:bg>
      <p:bgPr>
        <a:solidFill>
          <a:srgbClr val="117788"/>
        </a:solidFill>
      </p:bgPr>
    </p:bg>
    <p:spTree>
      <p:nvGrpSpPr>
        <p:cNvPr id="77" name="Shape 77"/>
        <p:cNvGrpSpPr/>
        <p:nvPr/>
      </p:nvGrpSpPr>
      <p:grpSpPr>
        <a:xfrm>
          <a:off x="0" y="0"/>
          <a:ext cx="0" cy="0"/>
          <a:chOff x="0" y="0"/>
          <a:chExt cx="0" cy="0"/>
        </a:xfrm>
      </p:grpSpPr>
      <p:pic>
        <p:nvPicPr>
          <p:cNvPr id="78" name="Google Shape;78;p9"/>
          <p:cNvPicPr preferRelativeResize="0"/>
          <p:nvPr/>
        </p:nvPicPr>
        <p:blipFill>
          <a:blip r:embed="rId2">
            <a:alphaModFix/>
          </a:blip>
          <a:stretch>
            <a:fillRect/>
          </a:stretch>
        </p:blipFill>
        <p:spPr>
          <a:xfrm>
            <a:off x="0" y="-10641"/>
            <a:ext cx="9144003" cy="1067098"/>
          </a:xfrm>
          <a:prstGeom prst="rect">
            <a:avLst/>
          </a:prstGeom>
          <a:noFill/>
          <a:ln>
            <a:noFill/>
          </a:ln>
        </p:spPr>
      </p:pic>
      <p:sp>
        <p:nvSpPr>
          <p:cNvPr id="79" name="Google Shape;79;p9"/>
          <p:cNvSpPr/>
          <p:nvPr/>
        </p:nvSpPr>
        <p:spPr>
          <a:xfrm>
            <a:off x="357275" y="1251125"/>
            <a:ext cx="6055500" cy="3659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 name="Google Shape;80;p9" title="Click to write your answer"/>
          <p:cNvSpPr/>
          <p:nvPr/>
        </p:nvSpPr>
        <p:spPr>
          <a:xfrm>
            <a:off x="563488" y="1355298"/>
            <a:ext cx="5505900" cy="56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DM Sans"/>
                <a:ea typeface="DM Sans"/>
                <a:cs typeface="DM Sans"/>
                <a:sym typeface="DM Sans"/>
              </a:rPr>
              <a:t>Darren’s Discount Motel offers a 27% discounted rate for stays of a week or more. If you stay for eight nights and the usual rate is $125 per night, how much will you pay in total?</a:t>
            </a:r>
            <a:endParaRPr sz="1000">
              <a:solidFill>
                <a:schemeClr val="dk1"/>
              </a:solidFill>
              <a:latin typeface="DM Sans"/>
              <a:ea typeface="DM Sans"/>
              <a:cs typeface="DM Sans"/>
              <a:sym typeface="DM Sans"/>
            </a:endParaRPr>
          </a:p>
          <a:p>
            <a:pPr indent="0" lvl="0" marL="0" rtl="0" algn="l">
              <a:lnSpc>
                <a:spcPct val="115000"/>
              </a:lnSpc>
              <a:spcBef>
                <a:spcPts val="0"/>
              </a:spcBef>
              <a:spcAft>
                <a:spcPts val="0"/>
              </a:spcAft>
              <a:buNone/>
            </a:pPr>
            <a:r>
              <a:t/>
            </a:r>
            <a:endParaRPr sz="1000">
              <a:solidFill>
                <a:schemeClr val="dk1"/>
              </a:solidFill>
              <a:latin typeface="DM Sans"/>
              <a:ea typeface="DM Sans"/>
              <a:cs typeface="DM Sans"/>
              <a:sym typeface="DM Sans"/>
            </a:endParaRPr>
          </a:p>
        </p:txBody>
      </p:sp>
      <p:sp>
        <p:nvSpPr>
          <p:cNvPr id="81" name="Google Shape;81;p9" title="Click to write your answer"/>
          <p:cNvSpPr/>
          <p:nvPr/>
        </p:nvSpPr>
        <p:spPr>
          <a:xfrm>
            <a:off x="563488" y="2235370"/>
            <a:ext cx="5300100" cy="40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DM Sans"/>
                <a:ea typeface="DM Sans"/>
                <a:cs typeface="DM Sans"/>
                <a:sym typeface="DM Sans"/>
              </a:rPr>
              <a:t>Igloos Unlimited charges $150 per night, with a 50% discount for every night after the third night. If you stay for eight nights, how much will you pay?</a:t>
            </a:r>
            <a:endParaRPr sz="1000">
              <a:solidFill>
                <a:schemeClr val="dk1"/>
              </a:solidFill>
              <a:latin typeface="DM Sans"/>
              <a:ea typeface="DM Sans"/>
              <a:cs typeface="DM Sans"/>
              <a:sym typeface="DM Sans"/>
            </a:endParaRPr>
          </a:p>
          <a:p>
            <a:pPr indent="0" lvl="0" marL="0" rtl="0" algn="l">
              <a:spcBef>
                <a:spcPts val="0"/>
              </a:spcBef>
              <a:spcAft>
                <a:spcPts val="0"/>
              </a:spcAft>
              <a:buNone/>
            </a:pPr>
            <a:r>
              <a:t/>
            </a:r>
            <a:endParaRPr sz="1000">
              <a:solidFill>
                <a:schemeClr val="dk1"/>
              </a:solidFill>
              <a:latin typeface="DM Sans"/>
              <a:ea typeface="DM Sans"/>
              <a:cs typeface="DM Sans"/>
              <a:sym typeface="DM Sans"/>
            </a:endParaRPr>
          </a:p>
        </p:txBody>
      </p:sp>
      <p:sp>
        <p:nvSpPr>
          <p:cNvPr id="82" name="Google Shape;82;p9" title="Click to write your answer"/>
          <p:cNvSpPr/>
          <p:nvPr/>
        </p:nvSpPr>
        <p:spPr>
          <a:xfrm>
            <a:off x="563488" y="3124390"/>
            <a:ext cx="5505900" cy="40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DM Sans"/>
                <a:ea typeface="DM Sans"/>
                <a:cs typeface="DM Sans"/>
                <a:sym typeface="DM Sans"/>
              </a:rPr>
              <a:t>Hannah’s Houseboats, which usually charges $100 per night, is now offering a discount. If you stay eight nights and pay a total of $560, what percentage discount did you receive?</a:t>
            </a:r>
            <a:endParaRPr sz="1000">
              <a:solidFill>
                <a:schemeClr val="dk1"/>
              </a:solidFill>
              <a:latin typeface="DM Sans"/>
              <a:ea typeface="DM Sans"/>
              <a:cs typeface="DM Sans"/>
              <a:sym typeface="DM Sans"/>
            </a:endParaRPr>
          </a:p>
          <a:p>
            <a:pPr indent="0" lvl="0" marL="0" rtl="0" algn="l">
              <a:spcBef>
                <a:spcPts val="0"/>
              </a:spcBef>
              <a:spcAft>
                <a:spcPts val="0"/>
              </a:spcAft>
              <a:buNone/>
            </a:pPr>
            <a:r>
              <a:t/>
            </a:r>
            <a:endParaRPr sz="1000">
              <a:solidFill>
                <a:schemeClr val="dk1"/>
              </a:solidFill>
              <a:latin typeface="DM Sans"/>
              <a:ea typeface="DM Sans"/>
              <a:cs typeface="DM Sans"/>
              <a:sym typeface="DM Sans"/>
            </a:endParaRPr>
          </a:p>
        </p:txBody>
      </p:sp>
      <p:sp>
        <p:nvSpPr>
          <p:cNvPr id="83" name="Google Shape;83;p9" title="Click to write your answer"/>
          <p:cNvSpPr/>
          <p:nvPr/>
        </p:nvSpPr>
        <p:spPr>
          <a:xfrm>
            <a:off x="563475" y="4008548"/>
            <a:ext cx="5300100" cy="40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DM Sans"/>
                <a:ea typeface="DM Sans"/>
                <a:cs typeface="DM Sans"/>
                <a:sym typeface="DM Sans"/>
              </a:rPr>
              <a:t>Which deal is the most cost-effective?</a:t>
            </a:r>
            <a:endParaRPr sz="1000">
              <a:solidFill>
                <a:schemeClr val="dk1"/>
              </a:solidFill>
              <a:latin typeface="DM Sans"/>
              <a:ea typeface="DM Sans"/>
              <a:cs typeface="DM Sans"/>
              <a:sym typeface="DM Sans"/>
            </a:endParaRPr>
          </a:p>
          <a:p>
            <a:pPr indent="0" lvl="0" marL="0" rtl="0" algn="l">
              <a:spcBef>
                <a:spcPts val="0"/>
              </a:spcBef>
              <a:spcAft>
                <a:spcPts val="0"/>
              </a:spcAft>
              <a:buNone/>
            </a:pPr>
            <a:r>
              <a:t/>
            </a:r>
            <a:endParaRPr sz="1000">
              <a:solidFill>
                <a:schemeClr val="dk1"/>
              </a:solidFill>
              <a:latin typeface="DM Sans"/>
              <a:ea typeface="DM Sans"/>
              <a:cs typeface="DM Sans"/>
              <a:sym typeface="DM Sans"/>
            </a:endParaRPr>
          </a:p>
        </p:txBody>
      </p:sp>
      <p:sp>
        <p:nvSpPr>
          <p:cNvPr id="84" name="Google Shape;84;p9"/>
          <p:cNvSpPr txBox="1"/>
          <p:nvPr>
            <p:ph idx="1" type="subTitle"/>
          </p:nvPr>
        </p:nvSpPr>
        <p:spPr>
          <a:xfrm>
            <a:off x="669300" y="1838900"/>
            <a:ext cx="5445300" cy="407400"/>
          </a:xfrm>
          <a:prstGeom prst="rect">
            <a:avLst/>
          </a:prstGeom>
          <a:no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sp>
        <p:nvSpPr>
          <p:cNvPr id="85" name="Google Shape;85;p9"/>
          <p:cNvSpPr txBox="1"/>
          <p:nvPr>
            <p:ph idx="2" type="subTitle"/>
          </p:nvPr>
        </p:nvSpPr>
        <p:spPr>
          <a:xfrm>
            <a:off x="669300" y="2722991"/>
            <a:ext cx="5445300" cy="407400"/>
          </a:xfrm>
          <a:prstGeom prst="rect">
            <a:avLst/>
          </a:prstGeom>
          <a:no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sp>
        <p:nvSpPr>
          <p:cNvPr id="86" name="Google Shape;86;p9"/>
          <p:cNvSpPr txBox="1"/>
          <p:nvPr>
            <p:ph idx="3" type="subTitle"/>
          </p:nvPr>
        </p:nvSpPr>
        <p:spPr>
          <a:xfrm>
            <a:off x="669300" y="3607108"/>
            <a:ext cx="5445300" cy="407400"/>
          </a:xfrm>
          <a:prstGeom prst="rect">
            <a:avLst/>
          </a:prstGeom>
          <a:no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sp>
        <p:nvSpPr>
          <p:cNvPr id="87" name="Google Shape;87;p9"/>
          <p:cNvSpPr txBox="1"/>
          <p:nvPr>
            <p:ph idx="4" type="subTitle"/>
          </p:nvPr>
        </p:nvSpPr>
        <p:spPr>
          <a:xfrm>
            <a:off x="669300" y="4313823"/>
            <a:ext cx="5445300" cy="407400"/>
          </a:xfrm>
          <a:prstGeom prst="rect">
            <a:avLst/>
          </a:prstGeom>
          <a:no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pic>
        <p:nvPicPr>
          <p:cNvPr id="88" name="Google Shape;88;p9"/>
          <p:cNvPicPr preferRelativeResize="0"/>
          <p:nvPr/>
        </p:nvPicPr>
        <p:blipFill>
          <a:blip r:embed="rId3">
            <a:alphaModFix/>
          </a:blip>
          <a:stretch>
            <a:fillRect/>
          </a:stretch>
        </p:blipFill>
        <p:spPr>
          <a:xfrm>
            <a:off x="6677350" y="1037801"/>
            <a:ext cx="2139960" cy="1604975"/>
          </a:xfrm>
          <a:prstGeom prst="rect">
            <a:avLst/>
          </a:prstGeom>
          <a:noFill/>
          <a:ln>
            <a:noFill/>
          </a:ln>
        </p:spPr>
      </p:pic>
      <p:pic>
        <p:nvPicPr>
          <p:cNvPr id="89" name="Google Shape;89;p9"/>
          <p:cNvPicPr preferRelativeResize="0"/>
          <p:nvPr/>
        </p:nvPicPr>
        <p:blipFill>
          <a:blip r:embed="rId4">
            <a:alphaModFix/>
          </a:blip>
          <a:stretch>
            <a:fillRect/>
          </a:stretch>
        </p:blipFill>
        <p:spPr>
          <a:xfrm>
            <a:off x="6753550" y="3322013"/>
            <a:ext cx="1932876" cy="1932876"/>
          </a:xfrm>
          <a:prstGeom prst="rect">
            <a:avLst/>
          </a:prstGeom>
          <a:noFill/>
          <a:ln>
            <a:noFill/>
          </a:ln>
        </p:spPr>
      </p:pic>
      <p:pic>
        <p:nvPicPr>
          <p:cNvPr id="90" name="Google Shape;90;p9"/>
          <p:cNvPicPr preferRelativeResize="0"/>
          <p:nvPr/>
        </p:nvPicPr>
        <p:blipFill>
          <a:blip r:embed="rId5">
            <a:alphaModFix/>
          </a:blip>
          <a:stretch>
            <a:fillRect/>
          </a:stretch>
        </p:blipFill>
        <p:spPr>
          <a:xfrm>
            <a:off x="6930238" y="2074425"/>
            <a:ext cx="2013100" cy="2013100"/>
          </a:xfrm>
          <a:prstGeom prst="rect">
            <a:avLst/>
          </a:prstGeom>
          <a:noFill/>
          <a:ln>
            <a:noFill/>
          </a:ln>
        </p:spPr>
      </p:pic>
      <p:pic>
        <p:nvPicPr>
          <p:cNvPr id="91" name="Google Shape;91;p9"/>
          <p:cNvPicPr preferRelativeResize="0"/>
          <p:nvPr/>
        </p:nvPicPr>
        <p:blipFill>
          <a:blip r:embed="rId6">
            <a:alphaModFix/>
          </a:blip>
          <a:stretch>
            <a:fillRect/>
          </a:stretch>
        </p:blipFill>
        <p:spPr>
          <a:xfrm>
            <a:off x="0" y="21833"/>
            <a:ext cx="9144003" cy="101798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1">
  <p:cSld name="CUSTOM_1_1_1_1_1_1_1">
    <p:bg>
      <p:bgPr>
        <a:solidFill>
          <a:srgbClr val="117788"/>
        </a:solidFill>
      </p:bgPr>
    </p:bg>
    <p:spTree>
      <p:nvGrpSpPr>
        <p:cNvPr id="92" name="Shape 92"/>
        <p:cNvGrpSpPr/>
        <p:nvPr/>
      </p:nvGrpSpPr>
      <p:grpSpPr>
        <a:xfrm>
          <a:off x="0" y="0"/>
          <a:ext cx="0" cy="0"/>
          <a:chOff x="0" y="0"/>
          <a:chExt cx="0" cy="0"/>
        </a:xfrm>
      </p:grpSpPr>
      <p:pic>
        <p:nvPicPr>
          <p:cNvPr id="93" name="Google Shape;93;p10"/>
          <p:cNvPicPr preferRelativeResize="0"/>
          <p:nvPr/>
        </p:nvPicPr>
        <p:blipFill>
          <a:blip r:embed="rId2">
            <a:alphaModFix/>
          </a:blip>
          <a:stretch>
            <a:fillRect/>
          </a:stretch>
        </p:blipFill>
        <p:spPr>
          <a:xfrm>
            <a:off x="0" y="-12532"/>
            <a:ext cx="9144003" cy="1067098"/>
          </a:xfrm>
          <a:prstGeom prst="rect">
            <a:avLst/>
          </a:prstGeom>
          <a:noFill/>
          <a:ln>
            <a:noFill/>
          </a:ln>
        </p:spPr>
      </p:pic>
      <p:sp>
        <p:nvSpPr>
          <p:cNvPr id="94" name="Google Shape;94;p10"/>
          <p:cNvSpPr/>
          <p:nvPr/>
        </p:nvSpPr>
        <p:spPr>
          <a:xfrm>
            <a:off x="357275" y="1251125"/>
            <a:ext cx="5186400" cy="3659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 name="Google Shape;95;p10" title="Click to write your answer"/>
          <p:cNvSpPr/>
          <p:nvPr/>
        </p:nvSpPr>
        <p:spPr>
          <a:xfrm>
            <a:off x="563475" y="1406700"/>
            <a:ext cx="4694100" cy="85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DM Sans"/>
                <a:ea typeface="DM Sans"/>
                <a:cs typeface="DM Sans"/>
                <a:sym typeface="DM Sans"/>
              </a:rPr>
              <a:t>You arrived at the beach and found an amusement park filled with family friendly rides. Your parents are deciding whether to buy individual tickets each day or a family pass for the week. What are some things they should consider when making their decision?</a:t>
            </a:r>
            <a:endParaRPr sz="1000">
              <a:solidFill>
                <a:schemeClr val="dk1"/>
              </a:solidFill>
              <a:latin typeface="DM Sans"/>
              <a:ea typeface="DM Sans"/>
              <a:cs typeface="DM Sans"/>
              <a:sym typeface="DM Sans"/>
            </a:endParaRPr>
          </a:p>
          <a:p>
            <a:pPr indent="0" lvl="0" marL="0" rtl="0" algn="l">
              <a:lnSpc>
                <a:spcPct val="115000"/>
              </a:lnSpc>
              <a:spcBef>
                <a:spcPts val="0"/>
              </a:spcBef>
              <a:spcAft>
                <a:spcPts val="0"/>
              </a:spcAft>
              <a:buNone/>
            </a:pPr>
            <a:r>
              <a:t/>
            </a:r>
            <a:endParaRPr sz="1000">
              <a:solidFill>
                <a:schemeClr val="dk1"/>
              </a:solidFill>
              <a:latin typeface="DM Sans"/>
              <a:ea typeface="DM Sans"/>
              <a:cs typeface="DM Sans"/>
              <a:sym typeface="DM Sans"/>
            </a:endParaRPr>
          </a:p>
        </p:txBody>
      </p:sp>
      <p:sp>
        <p:nvSpPr>
          <p:cNvPr id="96" name="Google Shape;96;p10"/>
          <p:cNvSpPr txBox="1"/>
          <p:nvPr>
            <p:ph idx="1" type="subTitle"/>
          </p:nvPr>
        </p:nvSpPr>
        <p:spPr>
          <a:xfrm>
            <a:off x="669300" y="2258100"/>
            <a:ext cx="4588200" cy="2385300"/>
          </a:xfrm>
          <a:prstGeom prst="rect">
            <a:avLst/>
          </a:prstGeom>
          <a:no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1000"/>
              <a:buFont typeface="DM Sans"/>
              <a:buNone/>
              <a:defRPr sz="1000">
                <a:latin typeface="DM Sans"/>
                <a:ea typeface="DM Sans"/>
                <a:cs typeface="DM Sans"/>
                <a:sym typeface="DM Sans"/>
              </a:defRPr>
            </a:lvl1pPr>
            <a:lvl2pPr lvl="1" rtl="0">
              <a:spcBef>
                <a:spcPts val="0"/>
              </a:spcBef>
              <a:spcAft>
                <a:spcPts val="0"/>
              </a:spcAft>
              <a:buSzPts val="1000"/>
              <a:buFont typeface="DM Sans"/>
              <a:buNone/>
              <a:defRPr sz="1000">
                <a:latin typeface="DM Sans"/>
                <a:ea typeface="DM Sans"/>
                <a:cs typeface="DM Sans"/>
                <a:sym typeface="DM Sans"/>
              </a:defRPr>
            </a:lvl2pPr>
            <a:lvl3pPr lvl="2" rtl="0">
              <a:spcBef>
                <a:spcPts val="0"/>
              </a:spcBef>
              <a:spcAft>
                <a:spcPts val="0"/>
              </a:spcAft>
              <a:buSzPts val="1000"/>
              <a:buFont typeface="DM Sans"/>
              <a:buNone/>
              <a:defRPr sz="1000">
                <a:latin typeface="DM Sans"/>
                <a:ea typeface="DM Sans"/>
                <a:cs typeface="DM Sans"/>
                <a:sym typeface="DM Sans"/>
              </a:defRPr>
            </a:lvl3pPr>
            <a:lvl4pPr lvl="3" rtl="0">
              <a:spcBef>
                <a:spcPts val="0"/>
              </a:spcBef>
              <a:spcAft>
                <a:spcPts val="0"/>
              </a:spcAft>
              <a:buSzPts val="1000"/>
              <a:buFont typeface="DM Sans"/>
              <a:buNone/>
              <a:defRPr sz="1000">
                <a:latin typeface="DM Sans"/>
                <a:ea typeface="DM Sans"/>
                <a:cs typeface="DM Sans"/>
                <a:sym typeface="DM Sans"/>
              </a:defRPr>
            </a:lvl4pPr>
            <a:lvl5pPr lvl="4" rtl="0">
              <a:spcBef>
                <a:spcPts val="0"/>
              </a:spcBef>
              <a:spcAft>
                <a:spcPts val="0"/>
              </a:spcAft>
              <a:buSzPts val="1000"/>
              <a:buFont typeface="DM Sans"/>
              <a:buNone/>
              <a:defRPr sz="1000">
                <a:latin typeface="DM Sans"/>
                <a:ea typeface="DM Sans"/>
                <a:cs typeface="DM Sans"/>
                <a:sym typeface="DM Sans"/>
              </a:defRPr>
            </a:lvl5pPr>
            <a:lvl6pPr lvl="5" rtl="0">
              <a:spcBef>
                <a:spcPts val="0"/>
              </a:spcBef>
              <a:spcAft>
                <a:spcPts val="0"/>
              </a:spcAft>
              <a:buSzPts val="1000"/>
              <a:buFont typeface="DM Sans"/>
              <a:buNone/>
              <a:defRPr sz="1000">
                <a:latin typeface="DM Sans"/>
                <a:ea typeface="DM Sans"/>
                <a:cs typeface="DM Sans"/>
                <a:sym typeface="DM Sans"/>
              </a:defRPr>
            </a:lvl6pPr>
            <a:lvl7pPr lvl="6" rtl="0">
              <a:spcBef>
                <a:spcPts val="0"/>
              </a:spcBef>
              <a:spcAft>
                <a:spcPts val="0"/>
              </a:spcAft>
              <a:buSzPts val="1000"/>
              <a:buFont typeface="DM Sans"/>
              <a:buNone/>
              <a:defRPr sz="1000">
                <a:latin typeface="DM Sans"/>
                <a:ea typeface="DM Sans"/>
                <a:cs typeface="DM Sans"/>
                <a:sym typeface="DM Sans"/>
              </a:defRPr>
            </a:lvl7pPr>
            <a:lvl8pPr lvl="7" rtl="0">
              <a:spcBef>
                <a:spcPts val="0"/>
              </a:spcBef>
              <a:spcAft>
                <a:spcPts val="0"/>
              </a:spcAft>
              <a:buSzPts val="1000"/>
              <a:buFont typeface="DM Sans"/>
              <a:buNone/>
              <a:defRPr sz="1000">
                <a:latin typeface="DM Sans"/>
                <a:ea typeface="DM Sans"/>
                <a:cs typeface="DM Sans"/>
                <a:sym typeface="DM Sans"/>
              </a:defRPr>
            </a:lvl8pPr>
            <a:lvl9pPr lvl="8" rtl="0">
              <a:spcBef>
                <a:spcPts val="0"/>
              </a:spcBef>
              <a:spcAft>
                <a:spcPts val="0"/>
              </a:spcAft>
              <a:buSzPts val="1000"/>
              <a:buFont typeface="DM Sans"/>
              <a:buNone/>
              <a:defRPr sz="1000">
                <a:latin typeface="DM Sans"/>
                <a:ea typeface="DM Sans"/>
                <a:cs typeface="DM Sans"/>
                <a:sym typeface="DM Sans"/>
              </a:defRPr>
            </a:lvl9pPr>
          </a:lstStyle>
          <a:p/>
        </p:txBody>
      </p:sp>
      <p:pic>
        <p:nvPicPr>
          <p:cNvPr id="97" name="Google Shape;97;p10"/>
          <p:cNvPicPr preferRelativeResize="0"/>
          <p:nvPr/>
        </p:nvPicPr>
        <p:blipFill>
          <a:blip r:embed="rId3">
            <a:alphaModFix/>
          </a:blip>
          <a:stretch>
            <a:fillRect/>
          </a:stretch>
        </p:blipFill>
        <p:spPr>
          <a:xfrm>
            <a:off x="5769175" y="1527867"/>
            <a:ext cx="3106199" cy="3106199"/>
          </a:xfrm>
          <a:prstGeom prst="rect">
            <a:avLst/>
          </a:prstGeom>
          <a:noFill/>
          <a:ln>
            <a:noFill/>
          </a:ln>
        </p:spPr>
      </p:pic>
      <p:pic>
        <p:nvPicPr>
          <p:cNvPr id="98" name="Google Shape;98;p10"/>
          <p:cNvPicPr preferRelativeResize="0"/>
          <p:nvPr/>
        </p:nvPicPr>
        <p:blipFill>
          <a:blip r:embed="rId4">
            <a:alphaModFix/>
          </a:blip>
          <a:stretch>
            <a:fillRect/>
          </a:stretch>
        </p:blipFill>
        <p:spPr>
          <a:xfrm>
            <a:off x="152400" y="76200"/>
            <a:ext cx="8839204" cy="91499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2"/>
          <p:cNvSpPr txBox="1"/>
          <p:nvPr>
            <p:ph idx="1" type="subTitle"/>
          </p:nvPr>
        </p:nvSpPr>
        <p:spPr>
          <a:xfrm>
            <a:off x="3317400" y="3253364"/>
            <a:ext cx="2509200" cy="143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2"/>
          <p:cNvSpPr txBox="1"/>
          <p:nvPr>
            <p:ph idx="2" type="subTitle"/>
          </p:nvPr>
        </p:nvSpPr>
        <p:spPr>
          <a:xfrm>
            <a:off x="5979325" y="3253364"/>
            <a:ext cx="2509200" cy="143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2"/>
          <p:cNvSpPr txBox="1"/>
          <p:nvPr>
            <p:ph idx="3" type="subTitle"/>
          </p:nvPr>
        </p:nvSpPr>
        <p:spPr>
          <a:xfrm>
            <a:off x="655475" y="3252875"/>
            <a:ext cx="2509200" cy="143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3"/>
          <p:cNvSpPr txBox="1"/>
          <p:nvPr>
            <p:ph idx="1" type="subTitle"/>
          </p:nvPr>
        </p:nvSpPr>
        <p:spPr>
          <a:xfrm>
            <a:off x="3317400" y="3253364"/>
            <a:ext cx="2509200" cy="143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txBox="1"/>
          <p:nvPr>
            <p:ph idx="2" type="subTitle"/>
          </p:nvPr>
        </p:nvSpPr>
        <p:spPr>
          <a:xfrm>
            <a:off x="5979325" y="3253364"/>
            <a:ext cx="2509200" cy="143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txBox="1"/>
          <p:nvPr>
            <p:ph idx="3" type="subTitle"/>
          </p:nvPr>
        </p:nvSpPr>
        <p:spPr>
          <a:xfrm>
            <a:off x="655475" y="3252875"/>
            <a:ext cx="2509200" cy="143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4"/>
          <p:cNvSpPr txBox="1"/>
          <p:nvPr>
            <p:ph idx="1" type="subTitle"/>
          </p:nvPr>
        </p:nvSpPr>
        <p:spPr>
          <a:xfrm>
            <a:off x="3361350" y="1265825"/>
            <a:ext cx="2522700" cy="336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6"/>
          <p:cNvSpPr txBox="1"/>
          <p:nvPr>
            <p:ph idx="1" type="subTitle"/>
          </p:nvPr>
        </p:nvSpPr>
        <p:spPr>
          <a:xfrm>
            <a:off x="694850" y="1926325"/>
            <a:ext cx="4878000" cy="56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6"/>
          <p:cNvSpPr txBox="1"/>
          <p:nvPr>
            <p:ph idx="2" type="subTitle"/>
          </p:nvPr>
        </p:nvSpPr>
        <p:spPr>
          <a:xfrm>
            <a:off x="694913" y="3010763"/>
            <a:ext cx="4878000" cy="56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6"/>
          <p:cNvSpPr txBox="1"/>
          <p:nvPr>
            <p:ph idx="3" type="subTitle"/>
          </p:nvPr>
        </p:nvSpPr>
        <p:spPr>
          <a:xfrm>
            <a:off x="694925" y="4095225"/>
            <a:ext cx="4878000" cy="56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7"/>
          <p:cNvSpPr txBox="1"/>
          <p:nvPr>
            <p:ph idx="1" type="subTitle"/>
          </p:nvPr>
        </p:nvSpPr>
        <p:spPr>
          <a:xfrm>
            <a:off x="694850" y="1926325"/>
            <a:ext cx="4878000" cy="56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txBox="1"/>
          <p:nvPr>
            <p:ph idx="2" type="subTitle"/>
          </p:nvPr>
        </p:nvSpPr>
        <p:spPr>
          <a:xfrm>
            <a:off x="694913" y="2858363"/>
            <a:ext cx="4878000" cy="56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
          <p:cNvSpPr txBox="1"/>
          <p:nvPr>
            <p:ph idx="3" type="subTitle"/>
          </p:nvPr>
        </p:nvSpPr>
        <p:spPr>
          <a:xfrm>
            <a:off x="694925" y="4095225"/>
            <a:ext cx="4878000" cy="56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8"/>
          <p:cNvSpPr txBox="1"/>
          <p:nvPr>
            <p:ph idx="1" type="subTitle"/>
          </p:nvPr>
        </p:nvSpPr>
        <p:spPr>
          <a:xfrm>
            <a:off x="669300" y="1838900"/>
            <a:ext cx="5445300" cy="40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txBox="1"/>
          <p:nvPr>
            <p:ph idx="2" type="subTitle"/>
          </p:nvPr>
        </p:nvSpPr>
        <p:spPr>
          <a:xfrm>
            <a:off x="669300" y="2722991"/>
            <a:ext cx="5445300" cy="40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txBox="1"/>
          <p:nvPr>
            <p:ph idx="3" type="subTitle"/>
          </p:nvPr>
        </p:nvSpPr>
        <p:spPr>
          <a:xfrm>
            <a:off x="669300" y="3607108"/>
            <a:ext cx="5445300" cy="40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txBox="1"/>
          <p:nvPr>
            <p:ph idx="4" type="subTitle"/>
          </p:nvPr>
        </p:nvSpPr>
        <p:spPr>
          <a:xfrm>
            <a:off x="669300" y="4313823"/>
            <a:ext cx="5445300" cy="40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9"/>
          <p:cNvSpPr txBox="1"/>
          <p:nvPr>
            <p:ph idx="1" type="subTitle"/>
          </p:nvPr>
        </p:nvSpPr>
        <p:spPr>
          <a:xfrm>
            <a:off x="669300" y="2258100"/>
            <a:ext cx="4588200" cy="2385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et's Go Shopping">
  <a:themeElements>
    <a:clrScheme name="Simple Light">
      <a:dk1>
        <a:srgbClr val="000000"/>
      </a:dk1>
      <a:lt1>
        <a:srgbClr val="FFFFFF"/>
      </a:lt1>
      <a:dk2>
        <a:srgbClr val="595959"/>
      </a:dk2>
      <a:lt2>
        <a:srgbClr val="F3EEE4"/>
      </a:lt2>
      <a:accent1>
        <a:srgbClr val="4285F4"/>
      </a:accent1>
      <a:accent2>
        <a:srgbClr val="212121"/>
      </a:accent2>
      <a:accent3>
        <a:srgbClr val="78909C"/>
      </a:accent3>
      <a:accent4>
        <a:srgbClr val="FFAB40"/>
      </a:accent4>
      <a:accent5>
        <a:srgbClr val="FFFFFF"/>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